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731520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BRAND IDENTITY  ·  v1.0  ·  2026-05-23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286000"/>
            <a:ext cx="109728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0" b="0" i="0">
                <a:solidFill>
                  <a:srgbClr val="F4F1EC"/>
                </a:solidFill>
                <a:latin typeface="Georgia"/>
              </a:rPr>
              <a:t>SolarPlants</a:t>
            </a:r>
          </a:p>
        </p:txBody>
      </p:sp>
      <p:pic>
        <p:nvPicPr>
          <p:cNvPr id="5" name="Picture 4" descr="mark-twin-peaks-bone-4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8160" y="2377440"/>
            <a:ext cx="1280160" cy="12801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4114800"/>
            <a:ext cx="109728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0" i="1">
                <a:solidFill>
                  <a:srgbClr val="B87333"/>
                </a:solidFill>
                <a:latin typeface="Georgia"/>
              </a:rPr>
              <a:t>Closer to the ground.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03504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 i="0">
                <a:solidFill>
                  <a:srgbClr val="7A8A92"/>
                </a:solidFill>
                <a:latin typeface="Calibri"/>
              </a:rPr>
              <a:t>Commercial brand of VERDEVOLT PROIECT S.R.L.  ·  CUI 34742128  ·  J12/525/2016  ·  Cluj-Napoca, Romania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AUDIENCE  ·  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600" b="0" i="0">
                <a:solidFill>
                  <a:srgbClr val="0E1A24"/>
                </a:solidFill>
                <a:latin typeface="Georgia"/>
              </a:rPr>
              <a:t>Audience tiers.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40080" y="2743200"/>
            <a:ext cx="3657600" cy="347472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7315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Tier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291840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 i="0">
                <a:solidFill>
                  <a:srgbClr val="0E1A24"/>
                </a:solidFill>
                <a:latin typeface="Georgia"/>
              </a:rPr>
              <a:t>Strategic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023360"/>
            <a:ext cx="3108960" cy="1645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Infrastructure funds (Actis, EQT, Mubadala)</a:t>
            </a:r>
          </a:p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IPPs (Rezolv, Statkraft)</a:t>
            </a:r>
          </a:p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TR groups (Koç, Kalyon, Sabancı)</a:t>
            </a:r>
          </a:p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Gulf SWFs (Masdar, ACWA)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914400" y="5669280"/>
            <a:ext cx="3108960" cy="0"/>
          </a:xfrm>
          <a:prstGeom prst="line">
            <a:avLst/>
          </a:prstGeom>
          <a:ln w="9525">
            <a:solidFill>
              <a:srgbClr val="7A8A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14400" y="576072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€50M–€500M+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80560" y="2743200"/>
            <a:ext cx="3657600" cy="347472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0" y="2926080"/>
            <a:ext cx="7315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0E1A24"/>
                </a:solidFill>
                <a:latin typeface="Calibri"/>
              </a:rPr>
              <a:t>Tier 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3291840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 i="0">
                <a:solidFill>
                  <a:srgbClr val="0E1A24"/>
                </a:solidFill>
                <a:latin typeface="Georgia"/>
              </a:rPr>
              <a:t>Serious mid-market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0" y="4023360"/>
            <a:ext cx="3108960" cy="1645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Family offices TR (Yeşilyurt)</a:t>
            </a:r>
          </a:p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Entrepreneurial groups (Limak, Sanko)</a:t>
            </a:r>
          </a:p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Gulf private offices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754880" y="5669280"/>
            <a:ext cx="3108960" cy="0"/>
          </a:xfrm>
          <a:prstGeom prst="line">
            <a:avLst/>
          </a:prstGeom>
          <a:ln w="9525">
            <a:solidFill>
              <a:srgbClr val="7A8A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754880" y="576072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0E1A24"/>
                </a:solidFill>
                <a:latin typeface="Calibri"/>
              </a:rPr>
              <a:t>€10M–€80M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321040" y="2743200"/>
            <a:ext cx="3657600" cy="347472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595360" y="2926080"/>
            <a:ext cx="7315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2A3942"/>
                </a:solidFill>
                <a:latin typeface="Calibri"/>
              </a:rPr>
              <a:t>Tier 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95360" y="3291840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 i="0">
                <a:solidFill>
                  <a:srgbClr val="0E1A24"/>
                </a:solidFill>
                <a:latin typeface="Georgia"/>
              </a:rPr>
              <a:t>Exploratory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95360" y="4023360"/>
            <a:ext cx="3108960" cy="1645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Investors in research mode</a:t>
            </a:r>
          </a:p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ESG-curious industrials</a:t>
            </a:r>
          </a:p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Individual private wealth &gt;$10M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595360" y="5669280"/>
            <a:ext cx="3108960" cy="0"/>
          </a:xfrm>
          <a:prstGeom prst="line">
            <a:avLst/>
          </a:prstGeom>
          <a:ln w="9525">
            <a:solidFill>
              <a:srgbClr val="7A8A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595360" y="576072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2A3942"/>
                </a:solidFill>
                <a:latin typeface="Calibri"/>
              </a:rPr>
              <a:t>€5M–€20M intent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10 / 29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VOICE  · 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Three cultural registers.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74320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TURKISH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200400"/>
            <a:ext cx="3657600" cy="3200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[FirstName] Bey / Hanım — never first name alone.</a:t>
            </a:r>
          </a:p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Open with relationship, then pitch.</a:t>
            </a:r>
          </a:p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Hospitality language welcome.</a:t>
            </a:r>
          </a:p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'We would be honored to host you in Cluj.'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80560" y="274320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GULF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3200400"/>
            <a:ext cx="3657600" cy="3200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Full titles (Mr., Dr.). First names only when invited.</a:t>
            </a:r>
          </a:p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Formal openings + closings.</a:t>
            </a:r>
          </a:p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Avoid casual 'inshallah' in writing.</a:t>
            </a:r>
          </a:p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Santiago Principles register for SWFs.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21040" y="274320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EU INSTITUTIONAL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1040" y="3200400"/>
            <a:ext cx="3657600" cy="3200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Sober · evidence-based · citation-heavy.</a:t>
            </a:r>
          </a:p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Reference CfD, ETS, RED III framework.</a:t>
            </a:r>
          </a:p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Avoid superlatives.</a:t>
            </a:r>
          </a:p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Numbers &gt; adjectives.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11 / 29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COLOR  ·  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800" b="0" i="0">
                <a:solidFill>
                  <a:srgbClr val="0E1A24"/>
                </a:solidFill>
                <a:latin typeface="Georgia"/>
              </a:rPr>
              <a:t>Ink &amp; Copper.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40080" y="2651760"/>
            <a:ext cx="3657600" cy="1554480"/>
          </a:xfrm>
          <a:prstGeom prst="rect">
            <a:avLst/>
          </a:prstGeom>
          <a:solidFill>
            <a:srgbClr val="0E1A24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 i="0">
                <a:solidFill>
                  <a:srgbClr val="F4F1EC"/>
                </a:solidFill>
                <a:latin typeface="Georgia"/>
              </a:rPr>
              <a:t>Ink-marine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F4F1EC"/>
                </a:solidFill>
                <a:latin typeface="Calibri"/>
              </a:rPr>
              <a:t>#0E1A24</a:t>
            </a:r>
          </a:p>
        </p:txBody>
      </p:sp>
      <p:sp>
        <p:nvSpPr>
          <p:cNvPr id="9" name="Rectangle 8"/>
          <p:cNvSpPr/>
          <p:nvPr/>
        </p:nvSpPr>
        <p:spPr>
          <a:xfrm>
            <a:off x="4480560" y="2651760"/>
            <a:ext cx="3657600" cy="1554480"/>
          </a:xfrm>
          <a:prstGeom prst="rect">
            <a:avLst/>
          </a:prstGeom>
          <a:solidFill>
            <a:srgbClr val="2A3942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292608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 i="0">
                <a:solidFill>
                  <a:srgbClr val="F4F1EC"/>
                </a:solidFill>
                <a:latin typeface="Georgia"/>
              </a:rPr>
              <a:t>Slate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347472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F4F1EC"/>
                </a:solidFill>
                <a:latin typeface="Calibri"/>
              </a:rPr>
              <a:t>#2A3942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21040" y="2651760"/>
            <a:ext cx="3657600" cy="1554480"/>
          </a:xfrm>
          <a:prstGeom prst="rect">
            <a:avLst/>
          </a:prstGeom>
          <a:solidFill>
            <a:srgbClr val="B87333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292608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 i="0">
                <a:solidFill>
                  <a:srgbClr val="0E1A24"/>
                </a:solidFill>
                <a:latin typeface="Georgia"/>
              </a:rPr>
              <a:t>Copper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347472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0E1A24"/>
                </a:solidFill>
                <a:latin typeface="Calibri"/>
              </a:rPr>
              <a:t>#B87333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4389120"/>
            <a:ext cx="3657600" cy="1554480"/>
          </a:xfrm>
          <a:prstGeom prst="rect">
            <a:avLst/>
          </a:prstGeom>
          <a:solidFill>
            <a:srgbClr val="C9893F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466344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 i="0">
                <a:solidFill>
                  <a:srgbClr val="0E1A24"/>
                </a:solidFill>
                <a:latin typeface="Georgia"/>
              </a:rPr>
              <a:t>Copper hover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521208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0E1A24"/>
                </a:solidFill>
                <a:latin typeface="Calibri"/>
              </a:rPr>
              <a:t>#C9893F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80560" y="4389120"/>
            <a:ext cx="3657600" cy="155448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54880" y="466344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 i="0">
                <a:solidFill>
                  <a:srgbClr val="0E1A24"/>
                </a:solidFill>
                <a:latin typeface="Georgia"/>
              </a:rPr>
              <a:t>Warm bone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0" y="521208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0E1A24"/>
                </a:solidFill>
                <a:latin typeface="Calibri"/>
              </a:rPr>
              <a:t>#F4F1EC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321040" y="4389120"/>
            <a:ext cx="3657600" cy="1554480"/>
          </a:xfrm>
          <a:prstGeom prst="rect">
            <a:avLst/>
          </a:prstGeom>
          <a:solidFill>
            <a:srgbClr val="7A8A92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595360" y="466344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 i="0">
                <a:solidFill>
                  <a:srgbClr val="F4F1EC"/>
                </a:solidFill>
                <a:latin typeface="Georgia"/>
              </a:rPr>
              <a:t>Cool grey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95360" y="5212080"/>
            <a:ext cx="3108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F4F1EC"/>
                </a:solidFill>
                <a:latin typeface="Calibri"/>
              </a:rPr>
              <a:t>#7A8A92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12 / 29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COLOR  · 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800" b="0" i="0">
                <a:solidFill>
                  <a:srgbClr val="0E1A24"/>
                </a:solidFill>
                <a:latin typeface="Georgia"/>
              </a:rPr>
              <a:t>80  /  15  /  5.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40080" y="2743200"/>
            <a:ext cx="8778240" cy="73152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9418320" y="2743200"/>
            <a:ext cx="1645919" cy="731520"/>
          </a:xfrm>
          <a:prstGeom prst="rect">
            <a:avLst/>
          </a:prstGeom>
          <a:solidFill>
            <a:srgbClr val="0E1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064239" y="2743200"/>
            <a:ext cx="548640" cy="731520"/>
          </a:xfrm>
          <a:prstGeom prst="rect">
            <a:avLst/>
          </a:prstGeom>
          <a:solidFill>
            <a:srgbClr val="B87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566160"/>
            <a:ext cx="8778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0E1A24"/>
                </a:solidFill>
                <a:latin typeface="Calibri"/>
              </a:rPr>
              <a:t>80 %  Bone background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418320" y="3566160"/>
            <a:ext cx="1645919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0E1A24"/>
                </a:solidFill>
                <a:latin typeface="Calibri"/>
              </a:rPr>
              <a:t>15 %  Ink + Slate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64239" y="3566160"/>
            <a:ext cx="5486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5 %  Copper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029200"/>
            <a:ext cx="109728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0" i="1">
                <a:solidFill>
                  <a:srgbClr val="2A3942"/>
                </a:solidFill>
                <a:latin typeface="Georgia"/>
              </a:rPr>
              <a:t>One copper element per view — never more.</a:t>
            </a:r>
          </a:p>
          <a:p>
            <a:pPr algn="l"/>
            <a:r>
              <a:rPr sz="2000" b="0" i="1">
                <a:solidFill>
                  <a:srgbClr val="2A3942"/>
                </a:solidFill>
                <a:latin typeface="Georgia"/>
              </a:rPr>
              <a:t/>
            </a:r>
          </a:p>
          <a:p>
            <a:pPr algn="l"/>
            <a:r>
              <a:rPr sz="2000" b="0" i="1">
                <a:solidFill>
                  <a:srgbClr val="2A3942"/>
                </a:solidFill>
                <a:latin typeface="Georgia"/>
              </a:rPr>
              <a:t>Copper highlights the CTA, the key data line, the recommended-tier mark, or a single divider. Pick one. The rest stays slate or cool grey.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13 / 29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TYPOGRAPHY  ·  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800" b="0" i="0">
                <a:solidFill>
                  <a:srgbClr val="0E1A24"/>
                </a:solidFill>
                <a:latin typeface="Georgia"/>
              </a:rPr>
              <a:t>Fraunces  +  Inter.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74320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FRAUNCES — DISPLAY + EDITORIAL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200400"/>
            <a:ext cx="54864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200" b="0" i="0">
                <a:solidFill>
                  <a:srgbClr val="0E1A24"/>
                </a:solidFill>
                <a:latin typeface="Georgia"/>
              </a:rPr>
              <a:t>Editorial.</a:t>
            </a:r>
          </a:p>
          <a:p>
            <a:pPr algn="l"/>
            <a:r>
              <a:rPr sz="7200" b="0" i="0">
                <a:solidFill>
                  <a:srgbClr val="0E1A24"/>
                </a:solidFill>
                <a:latin typeface="Georgia"/>
              </a:rPr>
              <a:t>Premium.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66928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7A8A92"/>
                </a:solidFill>
                <a:latin typeface="Calibri"/>
              </a:rPr>
              <a:t>Google Fonts · FREE · variable opsz 9–144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74320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INTER — BODY + UI + 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3200400"/>
            <a:ext cx="54864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200" b="1" i="0">
                <a:solidFill>
                  <a:srgbClr val="0E1A24"/>
                </a:solidFill>
                <a:latin typeface="Calibri"/>
              </a:rPr>
              <a:t>Workhorse.</a:t>
            </a:r>
          </a:p>
          <a:p>
            <a:pPr algn="l"/>
            <a:r>
              <a:rPr sz="7200" b="1" i="0">
                <a:solidFill>
                  <a:srgbClr val="0E1A24"/>
                </a:solidFill>
                <a:latin typeface="Calibri"/>
              </a:rPr>
              <a:t>Geometric.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566928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7A8A92"/>
                </a:solidFill>
                <a:latin typeface="Calibri"/>
              </a:rPr>
              <a:t>Google Fonts · FREE · weights 300–800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14 / 29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TYPOGRAPHY  · 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Type scales.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5176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B87333"/>
                </a:solidFill>
                <a:latin typeface="Calibri"/>
              </a:rPr>
              <a:t>H1 Hero — Fraunces 300, opsz 144, –2.5 %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97680" y="2651760"/>
            <a:ext cx="7772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000" b="0" i="0">
                <a:solidFill>
                  <a:srgbClr val="0E1A24"/>
                </a:solidFill>
                <a:latin typeface="Georgia"/>
              </a:rPr>
              <a:t>Romanian renewables, structured.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42900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B87333"/>
                </a:solidFill>
                <a:latin typeface="Calibri"/>
              </a:rPr>
              <a:t>H2 Section — Fraunces 400, opsz 96, –2 %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3429000"/>
            <a:ext cx="7772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0" i="0">
                <a:solidFill>
                  <a:srgbClr val="0E1A24"/>
                </a:solidFill>
                <a:latin typeface="Georgia"/>
              </a:rPr>
              <a:t>Clarity in Romanian Renewables.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20624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B87333"/>
                </a:solidFill>
                <a:latin typeface="Calibri"/>
              </a:rPr>
              <a:t>H3 Sub — Inter 600, 28 px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97680" y="4206240"/>
            <a:ext cx="7772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 i="0">
                <a:solidFill>
                  <a:srgbClr val="0E1A24"/>
                </a:solidFill>
                <a:latin typeface="Calibri"/>
              </a:rPr>
              <a:t>Productized investor entry tiers.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983479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B87333"/>
                </a:solidFill>
                <a:latin typeface="Calibri"/>
              </a:rPr>
              <a:t>Body — Inter 400, 17 px, line-height 1.6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97680" y="4983479"/>
            <a:ext cx="7772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We help international investors enter and execute in the Romanian PV, BESS and hybrid renewables market.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76072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B87333"/>
                </a:solidFill>
                <a:latin typeface="Calibri"/>
              </a:rPr>
              <a:t>Caption — Inter 500, 13 px, +1 %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5760720"/>
            <a:ext cx="7772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 i="0">
                <a:solidFill>
                  <a:srgbClr val="0E1A24"/>
                </a:solidFill>
                <a:latin typeface="Calibri"/>
              </a:rPr>
              <a:t>Source: SolarPlants 2026 market memo.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15 / 29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LOGO  ·  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200" b="0" i="0">
                <a:solidFill>
                  <a:srgbClr val="0E1A24"/>
                </a:solidFill>
                <a:latin typeface="Georgia"/>
              </a:rPr>
              <a:t>Pure wordmark + Twin Peaks Mark.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3017520"/>
            <a:ext cx="96012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0" b="0" i="0">
                <a:solidFill>
                  <a:srgbClr val="0E1A24"/>
                </a:solidFill>
                <a:latin typeface="Georgia"/>
              </a:rPr>
              <a:t>SolarPlants</a:t>
            </a:r>
          </a:p>
        </p:txBody>
      </p:sp>
      <p:pic>
        <p:nvPicPr>
          <p:cNvPr id="7" name="Picture 6" descr="mark-twin-peaks-copper-8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8320" y="3246120"/>
            <a:ext cx="1280160" cy="12801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" y="5760720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00" b="0" i="1">
                <a:solidFill>
                  <a:srgbClr val="7A8A92"/>
                </a:solidFill>
                <a:latin typeface="Calibri"/>
              </a:rPr>
              <a:t>Fraunces 400 opsz 144 wordmark · two open copper chevrons · baseline-aligned · punctuation-spaced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62179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B87333"/>
                </a:solidFill>
                <a:latin typeface="Calibri"/>
              </a:rPr>
              <a:t>No symbol. No icon. No horizon. No mascot. No gradient. Just two peaks.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16 / 29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THE MARK  ·  STORY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400" b="0" i="0">
                <a:solidFill>
                  <a:srgbClr val="F4F1EC"/>
                </a:solidFill>
                <a:latin typeface="Georgia"/>
              </a:rPr>
              <a:t>Two peaks, raised toward the same light.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46888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926080"/>
            <a:ext cx="1097280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 i="1">
                <a:solidFill>
                  <a:srgbClr val="B87333"/>
                </a:solidFill>
                <a:latin typeface="Georgia"/>
              </a:rPr>
              <a:t>"Two peaks, raised toward the same light — capital meets execution, generation meets storage, the mandate meets the operating asset. One signature carrying both."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120640"/>
            <a:ext cx="3474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TWO PEAKS, ONE ASCENT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486400"/>
            <a:ext cx="34747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F4F1EC"/>
                </a:solidFill>
                <a:latin typeface="Calibri"/>
              </a:rPr>
              <a:t>A single triangle just points. Two overlapping peaks describe a horizon — two slopes rising toward the same summit. Vision and execution, generation and storage, the hand that signs and the hand that builds.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5120640"/>
            <a:ext cx="3474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OPEN AT THE BASE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80560" y="5486400"/>
            <a:ext cx="34747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F4F1EC"/>
                </a:solidFill>
                <a:latin typeface="Calibri"/>
              </a:rPr>
              <a:t>The chevrons meet at the apex and stay open at the base — like a widening horizon. Everything has a way in: capital, equipment, partners, communities. The Mark stays open because the work is open.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1040" y="5120640"/>
            <a:ext cx="3474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THE COLOR OF LIGHT AT WORK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21040" y="5486400"/>
            <a:ext cx="34747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F4F1EC"/>
                </a:solidFill>
                <a:latin typeface="Calibri"/>
              </a:rPr>
              <a:t>Copper carries the current from panel to grid — the metal that makes solar real. Green is what the industry says; copper is what the industry runs on. The color that catches the dawn.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17 / 29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LOGO  ·  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Four variants + favicon.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40080" y="2651760"/>
            <a:ext cx="5394960" cy="146304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48463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4400" b="0" i="0">
                <a:solidFill>
                  <a:srgbClr val="0E1A24"/>
                </a:solidFill>
                <a:latin typeface="Georgia"/>
              </a:rPr>
              <a:t>SolarPlants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206240"/>
            <a:ext cx="2743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PRIMARY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83280" y="4206240"/>
            <a:ext cx="26517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7A8A92"/>
                </a:solidFill>
                <a:latin typeface="Calibri"/>
              </a:rPr>
              <a:t>Default 80 %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09360" y="2651760"/>
            <a:ext cx="539496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0" y="3017520"/>
            <a:ext cx="48463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4400" b="0" i="0">
                <a:solidFill>
                  <a:srgbClr val="0E1A24"/>
                </a:solidFill>
                <a:latin typeface="Georgia"/>
              </a:rPr>
              <a:t>SolarPlants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4206240"/>
            <a:ext cx="2743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MONOCHROME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52560" y="4206240"/>
            <a:ext cx="26517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7A8A92"/>
                </a:solidFill>
                <a:latin typeface="Calibri"/>
              </a:rPr>
              <a:t>Print + fax + legal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4480560"/>
            <a:ext cx="5394960" cy="1463040"/>
          </a:xfrm>
          <a:prstGeom prst="rect">
            <a:avLst/>
          </a:prstGeom>
          <a:solidFill>
            <a:srgbClr val="0E1A24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846320"/>
            <a:ext cx="48463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4400" b="0" i="0">
                <a:solidFill>
                  <a:srgbClr val="F4F1EC"/>
                </a:solidFill>
                <a:latin typeface="Georgia"/>
              </a:rPr>
              <a:t>SolarPlants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6035040"/>
            <a:ext cx="2743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REVERSE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83280" y="6035040"/>
            <a:ext cx="26517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7A8A92"/>
                </a:solidFill>
                <a:latin typeface="Calibri"/>
              </a:rPr>
              <a:t>Dark mode + video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09360" y="4480560"/>
            <a:ext cx="5394960" cy="146304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83680" y="4846320"/>
            <a:ext cx="48463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4400" b="0" i="0">
                <a:solidFill>
                  <a:srgbClr val="0E1A24"/>
                </a:solidFill>
                <a:latin typeface="Georgia"/>
              </a:rPr>
              <a:t>SolarPlants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9360" y="6035040"/>
            <a:ext cx="2743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SIMPLIFIED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52560" y="6035040"/>
            <a:ext cx="26517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7A8A92"/>
                </a:solidFill>
                <a:latin typeface="Calibri"/>
              </a:rPr>
              <a:t>≤48 px applications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17 / 29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LOGO  ·  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Logo — never do these.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9748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B87333"/>
                </a:solidFill>
                <a:latin typeface="Calibri"/>
              </a:rPr>
              <a:t>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27432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Don't color the wordmark Copper — Copper is for CTA, not logo.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15468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B87333"/>
                </a:solidFill>
                <a:latin typeface="Calibri"/>
              </a:rPr>
              <a:t>×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32004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Don't add symbols, icons, horizons, leaves, sunbursts, panels, gradients.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61188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B87333"/>
                </a:solidFill>
                <a:latin typeface="Calibri"/>
              </a:rPr>
              <a:t>×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6576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Don't bold beyond Fraunces 500 (reverse only). Default is 400.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06908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B87333"/>
                </a:solidFill>
                <a:latin typeface="Calibri"/>
              </a:rPr>
              <a:t>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41148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Don't substitute Fraunces with Times / Georgia / Cambria.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52628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B87333"/>
                </a:solidFill>
                <a:latin typeface="Calibri"/>
              </a:rPr>
              <a:t>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45720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Don't ALL-CAPS the marketing logo.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98348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B87333"/>
                </a:solidFill>
                <a:latin typeface="Calibri"/>
              </a:rPr>
              <a:t>×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50292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Don't append 'Energy' / 'Group' / 'Romania' inline.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544068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B87333"/>
                </a:solidFill>
                <a:latin typeface="Calibri"/>
              </a:rPr>
              <a:t>×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54864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Don't place on photographic backgrounds without a solid plate.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589788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B87333"/>
                </a:solidFill>
                <a:latin typeface="Calibri"/>
              </a:rPr>
              <a:t>×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59436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Don't squeeze, stretch, rotate, animate the wordmark.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18 / 29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WHY  ·  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600" b="0" i="0">
                <a:solidFill>
                  <a:srgbClr val="0E1A24"/>
                </a:solidFill>
                <a:latin typeface="Georgia"/>
              </a:rPr>
              <a:t>Why this manual exists now.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560320"/>
            <a:ext cx="10881360" cy="3657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>Q3 2026 launch is the moment SolarPlants moves from research-stage to commercial-stage. Every external touchpoint from now on — site, deck, contract, business card, LinkedIn post — carries reputational weight with Tier-A and Tier-B investors who decide quickly on signal quality.</a:t>
            </a:r>
          </a:p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/>
            </a:r>
          </a:p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>This manual exists to make those decisions easy: it codifies the visual and verbal system so that anyone — internal team, external designer, vendor, partner — can produce on-brand work the first time.</a:t>
            </a:r>
          </a:p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/>
            </a:r>
          </a:p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>Five non-negotiables are locked: Ink &amp; Copper palette · Inter + Fraunces typography · pure wordmark logo · 100 % real photography (Q4 2026) · senior/sober/expert/executive tone.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02 / 29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ENTITY  ·  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SolarPlants + VerdeVolt.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40080" y="2743200"/>
            <a:ext cx="5394960" cy="365760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48463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COMMERCIAL BRAND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48463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800" b="0" i="0">
                <a:solidFill>
                  <a:srgbClr val="0E1A24"/>
                </a:solidFill>
                <a:latin typeface="Georgia"/>
              </a:rPr>
              <a:t>SolarPlants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389120"/>
            <a:ext cx="484632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Public-facing identity.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/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Marketing · content · site · LinkedIn · publication · conferences · op-eds.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/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Never appears on a contract.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09360" y="2743200"/>
            <a:ext cx="5394960" cy="365760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0" y="3017520"/>
            <a:ext cx="48463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LEGAL ENTITY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3474720"/>
            <a:ext cx="48463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1" i="0">
                <a:solidFill>
                  <a:srgbClr val="0E1A24"/>
                </a:solidFill>
                <a:latin typeface="Calibri"/>
              </a:rPr>
              <a:t>VERDEVOLT  PROIECT  SRL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4389120"/>
            <a:ext cx="484632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Romanian SRL · CUI 34742128 · J12/525/2016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Founded 2016 · 8 years vehicle.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ANRE D1 attestation 21749/2024.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/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Always on LOI / MSA / NDA / contract / KYC.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19 / 29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ENTITY  ·  19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VerdeVolt — redesigned.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3017520"/>
            <a:ext cx="109728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8000" b="1" i="0">
                <a:solidFill>
                  <a:srgbClr val="0E1A24"/>
                </a:solidFill>
                <a:latin typeface="Calibri"/>
              </a:rPr>
              <a:t>VERDEVOLT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4206240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 i="0">
                <a:solidFill>
                  <a:srgbClr val="B87333"/>
                </a:solidFill>
                <a:latin typeface="Calibri"/>
              </a:rPr>
              <a:t>PROIECT  ·  S.R.L.  ·  CUI 34742128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48640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00" b="0" i="1">
                <a:solidFill>
                  <a:srgbClr val="7A8A92"/>
                </a:solidFill>
                <a:latin typeface="Calibri"/>
              </a:rPr>
              <a:t>Inter 700 ALL CAPS, +6 % tracking · Copper subtitle.</a:t>
            </a:r>
          </a:p>
          <a:p>
            <a:pPr algn="ctr"/>
            <a:r>
              <a:rPr sz="1200" b="0" i="1">
                <a:solidFill>
                  <a:srgbClr val="7A8A92"/>
                </a:solidFill>
                <a:latin typeface="Calibri"/>
              </a:rPr>
              <a:t>D37 LOCKED — superseded the original anthracite + lime-green badge.</a:t>
            </a:r>
          </a:p>
          <a:p>
            <a:pPr algn="ctr"/>
            <a:r>
              <a:rPr sz="1200" b="0" i="1">
                <a:solidFill>
                  <a:srgbClr val="7A8A92"/>
                </a:solidFill>
                <a:latin typeface="Calibri"/>
              </a:rPr>
              <a:t>Brand-vs-entity distinction now lives in typography + naming, not divergent palette.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20 / 29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LOCKUP  ·  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The coexistence lockup.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74320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7A8A92"/>
                </a:solidFill>
                <a:latin typeface="Calibri"/>
              </a:rPr>
              <a:t>COMMERCIAL BRAND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108960"/>
            <a:ext cx="5486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400" b="0" i="0">
                <a:solidFill>
                  <a:srgbClr val="0E1A24"/>
                </a:solidFill>
                <a:latin typeface="Georgia"/>
              </a:rPr>
              <a:t>SolarPlants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6035040" y="2743200"/>
            <a:ext cx="4572" cy="1371600"/>
          </a:xfrm>
          <a:prstGeom prst="rect">
            <a:avLst/>
          </a:prstGeom>
          <a:solidFill>
            <a:srgbClr val="7A8A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09360" y="274320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7A8A92"/>
                </a:solidFill>
                <a:latin typeface="Calibri"/>
              </a:rPr>
              <a:t>LEGAL ENTITY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3108960"/>
            <a:ext cx="5486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 i="0">
                <a:solidFill>
                  <a:srgbClr val="0E1A24"/>
                </a:solidFill>
                <a:latin typeface="Calibri"/>
              </a:rPr>
              <a:t>VERDEVOLT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09360" y="3794760"/>
            <a:ext cx="54864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PROIECT · S.R.L. · CUI 34742128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48056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7A8A92"/>
                </a:solidFill>
                <a:latin typeface="Calibri"/>
              </a:rPr>
              <a:t>HORIZONTAL — for footers, business card backs, invoice headers, signature blocks.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40080" y="4937760"/>
            <a:ext cx="10972800" cy="0"/>
          </a:xfrm>
          <a:prstGeom prst="line">
            <a:avLst/>
          </a:prstGeom>
          <a:ln w="9525">
            <a:solidFill>
              <a:srgbClr val="7A8A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40080" y="512064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7A8A92"/>
                </a:solidFill>
                <a:latin typeface="Calibri"/>
              </a:rPr>
              <a:t>VERTICAL — for KYC packs, cover pages, deck 'Legal Entity' slide, letterhead.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21 / 29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LOGO SYSTEM  ·  21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When to use what.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9748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Homepage, LinkedIn, blog, publication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40880" y="2697480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SolarPlants alone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10896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Pitch deck cover (commercial side)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0880" y="3108960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SolarPlants alone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52044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Pitch deck 'Technical Credentials / Legal Entity'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40880" y="3520440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VerdeVolt or Lockup vertical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93192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Site footer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40880" y="3931920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Lockup horizontal + disclosure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34340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Business card front / back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40880" y="4343400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SolarPlants / Lockup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75488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Invoice / receipt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40880" y="4754880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Lockup horizontal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516636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LOI / MSA / NDA / contract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40880" y="5166360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VerdeVolt alone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557784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KYC pack cover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40880" y="5577840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VerdeVolt or Lockup vertical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598932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Email signature line 1 / footer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40880" y="5989320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SolarPlants / Disclosure line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22 / 29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APPLICATIONS  ·  22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Web, decks, documents.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974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WEB · solarplants.com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0632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Shopify Horizon, Revolut paradigm: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full-bleed Ink hero, large whitespace, bold typography, restrained animation.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CTA = Copper fill, Bone text, 4 px radius.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02336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DECKS · 16:9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38912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Cover: Ink full-bleed, reverse logo, Fraunces H1 centered, Copper eyebrow.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Content: Bone bg, Ink + Slate text, max 6 lines/slide, one Copper accent.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Data: Inter tabular, Copper key line, Slate grid.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534924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DOCUMENTS · DOCX + PDF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71500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Letterhead: Lockup horizontal + disclosure footer.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Body: Inter 11 pt, line-height 1.5.</a:t>
            </a:r>
          </a:p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Headings: Fraunces 18 pt + Copper eyebrow.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23 / 29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APPLICATIONS  ·  23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Business card + signature.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40080" y="2743200"/>
            <a:ext cx="4572000" cy="274320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749039"/>
            <a:ext cx="45720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3600" b="0" i="0">
                <a:solidFill>
                  <a:srgbClr val="0E1A24"/>
                </a:solidFill>
                <a:latin typeface="Georgia"/>
              </a:rPr>
              <a:t>SolarPlants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303520"/>
            <a:ext cx="4572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000" b="0" i="1">
                <a:solidFill>
                  <a:srgbClr val="7A8A92"/>
                </a:solidFill>
                <a:latin typeface="Calibri"/>
              </a:rPr>
              <a:t>FRONT — Bone + primary logo centered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2743200"/>
            <a:ext cx="5943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EMAIL SIGNATURE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32004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0E1A24"/>
                </a:solidFill>
                <a:latin typeface="Calibri"/>
              </a:rPr>
              <a:t>Radu Eremciuc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34290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Managing Director · SolarPlants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36576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00" b="0" i="0">
                <a:solidFill>
                  <a:srgbClr val="2A3942"/>
                </a:solidFill>
                <a:latin typeface="Calibri"/>
              </a:rPr>
              <a:t/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0" y="38862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 i="0">
                <a:solidFill>
                  <a:srgbClr val="2A3942"/>
                </a:solidFill>
                <a:latin typeface="Calibri"/>
              </a:rPr>
              <a:t>W +40 264 ...   E radu@solarplants.ro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41148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 i="0">
                <a:solidFill>
                  <a:srgbClr val="2A3942"/>
                </a:solidFill>
                <a:latin typeface="Calibri"/>
              </a:rPr>
              <a:t>solarplants.com   ·   in/radueremciuc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43434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00" b="0" i="0">
                <a:solidFill>
                  <a:srgbClr val="2A3942"/>
                </a:solidFill>
                <a:latin typeface="Calibri"/>
              </a:rPr>
              <a:t/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45720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 i="0">
                <a:solidFill>
                  <a:srgbClr val="7A8A92"/>
                </a:solidFill>
                <a:latin typeface="Calibri"/>
              </a:rPr>
              <a:t>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48006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is the commercial brand of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50292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VERDEVOLT PROIECT SRL · CUI 34742128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0" y="5257800"/>
            <a:ext cx="5943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J12/525/2016 · Cluj-Napoca, Romania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24 / 29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PHOTOGRAPHY  ·  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100 % real — Q4 2026.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5176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 i="1">
                <a:solidFill>
                  <a:srgbClr val="2A3942"/>
                </a:solidFill>
                <a:latin typeface="Georgia"/>
              </a:rPr>
              <a:t>Photography production deferred to Q4 2026 (decision A2). Until then: placeholder plates and diagrams.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749039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WHEN WE SHOOT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114800"/>
            <a:ext cx="10972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0E1A24"/>
                </a:solidFill>
                <a:latin typeface="Calibri"/>
              </a:rPr>
              <a:t>· Radu portrait — half-day · €800–1,200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480560"/>
            <a:ext cx="10972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0E1A24"/>
                </a:solidFill>
                <a:latin typeface="Calibri"/>
              </a:rPr>
              <a:t>· Team headshots — half-day · €800–1,200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846320"/>
            <a:ext cx="10972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0E1A24"/>
                </a:solidFill>
                <a:latin typeface="Calibri"/>
              </a:rPr>
              <a:t>· Project portfolio + drone — full-day · €1,500–2,500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212080"/>
            <a:ext cx="10972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0E1A24"/>
                </a:solidFill>
                <a:latin typeface="Calibri"/>
              </a:rPr>
              <a:t>· Process / working photography — continuous ad-hoc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760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7A8A92"/>
                </a:solidFill>
                <a:latin typeface="Calibri"/>
              </a:rPr>
              <a:t>Total Q4 envelope: €3.5–5.5k. Style: natural side-lit, asymmetric, one LUT across library, never stock.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25 / 29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ICONOGRAPHY  ·  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Phosphor · 1.5 px stroke.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74320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B87333"/>
                </a:solidFill>
                <a:latin typeface="Calibri"/>
              </a:rPr>
              <a:t>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788920"/>
            <a:ext cx="109728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Phosphor Icons preferred. Lucide acceptable secondary. Never mix.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38328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B87333"/>
                </a:solidFill>
                <a:latin typeface="Calibri"/>
              </a:rPr>
              <a:t>·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429000"/>
            <a:ext cx="109728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Stroke 1.5 px at 24 px canvas. Corner radius 2 px on containers.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02336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B87333"/>
                </a:solidFill>
                <a:latin typeface="Calibri"/>
              </a:rPr>
              <a:t>·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069080"/>
            <a:ext cx="109728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Ink #0E1A24 default. Copper only when the icon matches a copper-highlighted element.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663440"/>
            <a:ext cx="365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B87333"/>
                </a:solidFill>
                <a:latin typeface="Calibri"/>
              </a:rPr>
              <a:t>·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4709160"/>
            <a:ext cx="109728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2A3942"/>
                </a:solidFill>
                <a:latin typeface="Calibri"/>
              </a:rPr>
              <a:t>No religious symbols. No anthropomorphic mascots. No hand-gesture pictograms.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26 / 29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COMPLIANCE  ·  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0" i="0">
                <a:solidFill>
                  <a:srgbClr val="0E1A24"/>
                </a:solidFill>
                <a:latin typeface="Georgia"/>
              </a:rPr>
              <a:t>What we always say.</a:t>
            </a:r>
          </a:p>
          <a:p>
            <a:pPr algn="l"/>
            <a:r>
              <a:rPr sz="3600" b="0" i="0">
                <a:solidFill>
                  <a:srgbClr val="0E1A24"/>
                </a:solidFill>
                <a:latin typeface="Georgia"/>
              </a:rPr>
              <a:t>What we never say.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5176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MANDATORY DISCLOSURE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017520"/>
            <a:ext cx="109728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2A3942"/>
                </a:solidFill>
                <a:latin typeface="Calibri"/>
              </a:rPr>
              <a:t>SolarPlants is the commercial brand of VERDEVOLT PROIECT S.R.L., CUI 34742128, J12/525/2016. We hold ANRE attestation D1 21749/2024 for design of electrical lines. We do not guarantee transaction closing, financing approval, grant award, permit issuance, or project success.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0292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BANNED PHRASING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5440680"/>
            <a:ext cx="109728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× Guaranteed yield  ·  Expected ROI X %  ·  Your investment will return 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5715000"/>
            <a:ext cx="109728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× We have €X bn pipeline (without cited source)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989320"/>
            <a:ext cx="109728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× We are ANRE-certified EPC contractor (D1 is design, not full EPC)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6263640"/>
            <a:ext cx="109728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× We recommend investing in… (SolarPlants is not ASF-licensed)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6537960"/>
            <a:ext cx="109728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2A3942"/>
                </a:solidFill>
                <a:latin typeface="Calibri"/>
              </a:rPr>
              <a:t>× Best  ·  Leading  ·  World-class  ·  Top-rated (unless verifiable)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27 / 29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CLOSING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011680"/>
            <a:ext cx="10972800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800" b="0" i="0">
                <a:solidFill>
                  <a:srgbClr val="F4F1EC"/>
                </a:solidFill>
                <a:latin typeface="Georgia"/>
              </a:rPr>
              <a:t>This is who we are.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484632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5212080"/>
            <a:ext cx="109728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 i="1">
                <a:solidFill>
                  <a:srgbClr val="7A8A92"/>
                </a:solidFill>
                <a:latin typeface="Georgia"/>
              </a:rPr>
              <a:t>One brand. One voice. One palette. One typography system.</a:t>
            </a:r>
          </a:p>
          <a:p>
            <a:pPr algn="l"/>
            <a:r>
              <a:rPr sz="2200" b="0" i="1">
                <a:solidFill>
                  <a:srgbClr val="7A8A92"/>
                </a:solidFill>
                <a:latin typeface="Georgia"/>
              </a:rPr>
              <a:t>Anything that doesn't match this manual doesn't ship.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446520"/>
            <a:ext cx="10972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 i="0">
                <a:solidFill>
                  <a:srgbClr val="7A8A92"/>
                </a:solidFill>
                <a:latin typeface="Calibri"/>
              </a:rPr>
              <a:t>SolarPlants · Brand Identity · v1.0 · 2026-05-23 · Companion: Brand-Manual-Ink-Copper-v1.docx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CONTEXT  · 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600" b="0" i="0">
                <a:solidFill>
                  <a:srgbClr val="0E1A24"/>
                </a:solidFill>
                <a:latin typeface="Georgia"/>
              </a:rPr>
              <a:t>The strategic context.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5176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TARGET MARKET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108960"/>
            <a:ext cx="3657600" cy="3200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Turkey  ·  Gulf  ·  EU</a:t>
            </a:r>
          </a:p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€875k–€3M Y1 revenue</a:t>
            </a:r>
          </a:p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6 productized tracks Q3 launch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80560" y="265176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ICP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3108960"/>
            <a:ext cx="3657600" cy="3200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Tier A — Strategic funds + IPPs + Gulf SWFs</a:t>
            </a:r>
          </a:p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Tier B — Mid-market + family offices</a:t>
            </a:r>
          </a:p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Tier C — Exploratory inbound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21040" y="265176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B87333"/>
                </a:solidFill>
                <a:latin typeface="Calibri"/>
              </a:rPr>
              <a:t>POSTURE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1040" y="3108960"/>
            <a:ext cx="3657600" cy="3200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Sage + Ruler archetype</a:t>
            </a:r>
          </a:p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Editorial-institutional</a:t>
            </a:r>
          </a:p>
          <a:p>
            <a:pPr algn="l"/>
            <a:r>
              <a:rPr sz="1400" b="0" i="0">
                <a:solidFill>
                  <a:srgbClr val="0E1A24"/>
                </a:solidFill>
                <a:latin typeface="Calibri"/>
              </a:rPr>
              <a:t>Senior · Sober · Expert · Executive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03 / 29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ESSENCE  ·  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10972800" cy="3657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400" b="0" i="0">
                <a:solidFill>
                  <a:srgbClr val="F4F1EC"/>
                </a:solidFill>
                <a:latin typeface="Georgia"/>
              </a:rPr>
              <a:t>Romania's productized investor entry</a:t>
            </a:r>
          </a:p>
          <a:p>
            <a:pPr algn="l"/>
            <a:r>
              <a:rPr sz="5400" b="0" i="0">
                <a:solidFill>
                  <a:srgbClr val="F4F1EC"/>
                </a:solidFill>
                <a:latin typeface="Georgia"/>
              </a:rPr>
              <a:t>platform for renewable energy.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502920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5394960"/>
            <a:ext cx="109728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 i="1">
                <a:solidFill>
                  <a:srgbClr val="7A8A92"/>
                </a:solidFill>
                <a:latin typeface="Calibri"/>
              </a:rPr>
              <a:t>Single local execution partner — from CfD-eligible RTB pipelines and BESS-co-located packages to financing introductions and operations support.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04 / 29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ARCHETYPE  ·  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800" b="0" i="0">
                <a:solidFill>
                  <a:srgbClr val="0E1A24"/>
                </a:solidFill>
                <a:latin typeface="Georgia"/>
              </a:rPr>
              <a:t>Sage + Ruler.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40080" y="2743200"/>
            <a:ext cx="5394960" cy="320040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B87333"/>
                </a:solidFill>
                <a:latin typeface="Calibri"/>
              </a:rPr>
              <a:t>THE SAGE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566160"/>
            <a:ext cx="50292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>Authority. Expertise. Depth.</a:t>
            </a:r>
          </a:p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>Knowledge accumulated over 25 years.</a:t>
            </a:r>
          </a:p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>We explain Romania to global capital.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6309360" y="2743200"/>
            <a:ext cx="5394960" cy="3200400"/>
          </a:xfrm>
          <a:prstGeom prst="rect">
            <a:avLst/>
          </a:prstGeom>
          <a:solidFill>
            <a:srgbClr val="F4F1EC"/>
          </a:solidFill>
          <a:ln w="6350">
            <a:solidFill>
              <a:srgbClr val="7A8A9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83680" y="3017520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E1A24"/>
                </a:solidFill>
                <a:latin typeface="Calibri"/>
              </a:rPr>
              <a:t>THE RULER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3566160"/>
            <a:ext cx="50292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>Control. Order. Leadership.</a:t>
            </a:r>
          </a:p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>Structured engagements, transparent pricing,</a:t>
            </a:r>
          </a:p>
          <a:p>
            <a:pPr algn="l"/>
            <a:r>
              <a:rPr sz="1500" b="0" i="0">
                <a:solidFill>
                  <a:srgbClr val="2A3942"/>
                </a:solidFill>
                <a:latin typeface="Calibri"/>
              </a:rPr>
              <a:t>clear deliverables.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B87333"/>
                </a:solidFill>
                <a:latin typeface="Calibri"/>
              </a:rPr>
              <a:t>NOT Hero. NOT Outlaw. NOT Magician.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05 / 29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POSITIONING  ·  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Positioning, in one paragraph.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51760"/>
            <a:ext cx="10881360" cy="3657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 i="1">
                <a:solidFill>
                  <a:srgbClr val="2A3942"/>
                </a:solidFill>
                <a:latin typeface="Georgia"/>
              </a:rPr>
              <a:t>For international investors who want to invest in renewable energy in Romania, SolarPlants is the productized investor entry platform that delivers structured access — from CfD-eligible RTB pipelines and BESS-co-located packages through local execution support — through transparent, fixed-price advisory tiers.</a:t>
            </a:r>
          </a:p>
          <a:p>
            <a:pPr algn="l"/>
            <a:r>
              <a:rPr sz="1600" b="0" i="1">
                <a:solidFill>
                  <a:srgbClr val="2A3942"/>
                </a:solidFill>
                <a:latin typeface="Georgia"/>
              </a:rPr>
              <a:t/>
            </a:r>
          </a:p>
          <a:p>
            <a:pPr algn="l"/>
            <a:r>
              <a:rPr sz="1600" b="0" i="1">
                <a:solidFill>
                  <a:srgbClr val="2A3942"/>
                </a:solidFill>
                <a:latin typeface="Georgia"/>
              </a:rPr>
              <a:t>Unlike consultants who quote custom-only, EPC-led shops with bias, or boutiques without Turkish-specific cultural fluency, we offer the only Romanian advisory platform combining productized pricing, Turkey-RO bridge, BESS-included default, and local execution under one roof.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06 / 29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TAGLINES  ·  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Three taglines tested.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51760"/>
            <a:ext cx="5486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B87333"/>
                </a:solidFill>
                <a:latin typeface="Calibri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265176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 i="1">
                <a:solidFill>
                  <a:srgbClr val="0E1A24"/>
                </a:solidFill>
                <a:latin typeface="Georgia"/>
              </a:rPr>
              <a:t>Clarity in Romanian Renewables.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3200400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7A8A92"/>
                </a:solidFill>
                <a:latin typeface="Calibri"/>
              </a:rPr>
              <a:t>Primary — translates cleanly to RO / TR / AR.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840480"/>
            <a:ext cx="5486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B87333"/>
                </a:solidFill>
                <a:latin typeface="Calibri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0160" y="384048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 i="0">
                <a:solidFill>
                  <a:srgbClr val="2A3942"/>
                </a:solidFill>
                <a:latin typeface="Georgia"/>
              </a:rPr>
              <a:t>Your Local Platform for Renewable Energy Investment in Romania.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4389120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7A8A92"/>
                </a:solidFill>
                <a:latin typeface="Calibri"/>
              </a:rPr>
              <a:t>Baseline — long-form copy use.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029200"/>
            <a:ext cx="5486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B87333"/>
                </a:solidFill>
                <a:latin typeface="Calibri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0160" y="502920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0" i="0">
                <a:solidFill>
                  <a:srgbClr val="2A3942"/>
                </a:solidFill>
                <a:latin typeface="Georgia"/>
              </a:rPr>
              <a:t>From Investor Entry to RTB to EPC to Operations.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80160" y="5577840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7A8A92"/>
                </a:solidFill>
                <a:latin typeface="Calibri"/>
              </a:rPr>
              <a:t>Narrative — internal + funnel use.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07 / 29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PERSONALITY  ·  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058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0" i="0">
                <a:solidFill>
                  <a:srgbClr val="0E1A24"/>
                </a:solidFill>
                <a:latin typeface="Georgia"/>
              </a:rPr>
              <a:t>If SolarPlants were a person…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219456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2697480"/>
            <a:ext cx="2286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ATTRIBUTE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60" y="2697480"/>
            <a:ext cx="42062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79" y="2697480"/>
            <a:ext cx="42062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06324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0E1A24"/>
                </a:solidFill>
                <a:latin typeface="Calibri"/>
              </a:rPr>
              <a:t>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08960" y="306324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45–55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98079" y="306324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7A8A92"/>
                </a:solidFill>
                <a:latin typeface="Calibri"/>
              </a:rPr>
              <a:t>25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56616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0E1A24"/>
                </a:solidFill>
                <a:latin typeface="Calibri"/>
              </a:rPr>
              <a:t>Dress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356616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Sober suit, mechanical watch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79" y="356616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7A8A92"/>
                </a:solidFill>
                <a:latin typeface="Calibri"/>
              </a:rPr>
              <a:t>Hoodie, sneakers, smartwatch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06908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0E1A24"/>
                </a:solidFill>
                <a:latin typeface="Calibri"/>
              </a:rPr>
              <a:t>Car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08960" y="406908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Executive sedan (Audi A6, BMW 5)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98079" y="406908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7A8A92"/>
                </a:solidFill>
                <a:latin typeface="Calibri"/>
              </a:rPr>
              <a:t>Showy SUV, Tesla with spoiler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57200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0E1A24"/>
                </a:solidFill>
                <a:latin typeface="Calibri"/>
              </a:rPr>
              <a:t>Meeting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08960" y="457200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5-star hotel, quiet restaurant, 7 pm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98079" y="457200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7A8A92"/>
                </a:solidFill>
                <a:latin typeface="Calibri"/>
              </a:rPr>
              <a:t>Coffee shop, networking event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507492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0E1A24"/>
                </a:solidFill>
                <a:latin typeface="Calibri"/>
              </a:rPr>
              <a:t>Reading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08960" y="507492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The Prize (Yergin), Smil, McKinsey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98079" y="507492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7A8A92"/>
                </a:solidFill>
                <a:latin typeface="Calibri"/>
              </a:rPr>
              <a:t>Self-help, '10 hacks to…'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557784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0E1A24"/>
                </a:solidFill>
                <a:latin typeface="Calibri"/>
              </a:rPr>
              <a:t>Holiday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08960" y="557784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2A3942"/>
                </a:solidFill>
                <a:latin typeface="Calibri"/>
              </a:rPr>
              <a:t>Bosphorus walk + business meeting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498079" y="557784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7A8A92"/>
                </a:solidFill>
                <a:latin typeface="Calibri"/>
              </a:rPr>
              <a:t>Entrepreneur camp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08 / 29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1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B87333"/>
                </a:solidFill>
                <a:latin typeface="Calibri"/>
              </a:rPr>
              <a:t>TONE  ·  08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286000"/>
            <a:ext cx="109728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7800" b="0" i="0">
                <a:solidFill>
                  <a:srgbClr val="F4F1EC"/>
                </a:solidFill>
                <a:latin typeface="Georgia"/>
              </a:rPr>
              <a:t>Senior.   Sober.</a:t>
            </a:r>
          </a:p>
          <a:p>
            <a:pPr algn="l"/>
            <a:r>
              <a:rPr sz="7800" b="0" i="0">
                <a:solidFill>
                  <a:srgbClr val="F4F1EC"/>
                </a:solidFill>
                <a:latin typeface="Georgia"/>
              </a:rPr>
              <a:t>Expert.   Executive.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40080" y="5029200"/>
            <a:ext cx="1828800" cy="0"/>
          </a:xfrm>
          <a:prstGeom prst="line">
            <a:avLst/>
          </a:prstGeom>
          <a:ln w="19050">
            <a:solidFill>
              <a:srgbClr val="B87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0080" y="539496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0" i="1">
                <a:solidFill>
                  <a:srgbClr val="7A8A92"/>
                </a:solidFill>
                <a:latin typeface="Calibri"/>
              </a:rPr>
              <a:t>Never marketingese.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7A8A92"/>
                </a:solidFill>
                <a:latin typeface="Calibri"/>
              </a:rPr>
              <a:t>09 / 29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7A8A92"/>
                </a:solidFill>
                <a:latin typeface="Calibri"/>
              </a:rPr>
              <a:t>SolarPlants · Brand Identity · v1.0 · 2026-05-23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